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3" r:id="rId2"/>
    <p:sldId id="275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4" r:id="rId13"/>
    <p:sldId id="273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4821"/>
    <a:srgbClr val="FF0101"/>
    <a:srgbClr val="00642D"/>
    <a:srgbClr val="FEF4EC"/>
    <a:srgbClr val="FF6D6D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84" autoAdjust="0"/>
    <p:restoredTop sz="98459" autoAdjust="0"/>
  </p:normalViewPr>
  <p:slideViewPr>
    <p:cSldViewPr>
      <p:cViewPr varScale="1">
        <p:scale>
          <a:sx n="112" d="100"/>
          <a:sy n="112" d="100"/>
        </p:scale>
        <p:origin x="744" y="101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8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97CAA-26D7-4C1B-AEF2-4B7D5960C7C3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E8ABD-A88D-4AB4-B61B-78C8BCCB57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44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85659-5DD3-49D3-8240-DEA9C0C318D3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3D1DD-A117-43ED-9524-9D5AF5CAB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22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06DF9-F83D-46CE-AA6B-FF0137FFBE0C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705350"/>
            <a:ext cx="2133600" cy="273844"/>
          </a:xfrm>
        </p:spPr>
        <p:txBody>
          <a:bodyPr/>
          <a:lstStyle>
            <a:lvl1pPr>
              <a:defRPr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RIIK PNG.png"/>
          <p:cNvPicPr>
            <a:picLocks noChangeAspect="1"/>
          </p:cNvPicPr>
          <p:nvPr userDrawn="1"/>
        </p:nvPicPr>
        <p:blipFill>
          <a:blip r:embed="rId2" cstate="print"/>
          <a:srcRect l="12628" t="15926" r="11071" b="11481"/>
          <a:stretch>
            <a:fillRect/>
          </a:stretch>
        </p:blipFill>
        <p:spPr>
          <a:xfrm>
            <a:off x="152400" y="133350"/>
            <a:ext cx="1066800" cy="1066800"/>
          </a:xfrm>
          <a:prstGeom prst="rect">
            <a:avLst/>
          </a:prstGeom>
        </p:spPr>
      </p:pic>
      <p:pic>
        <p:nvPicPr>
          <p:cNvPr id="8" name="Picture 7" descr="Vidyacharcha Logo.png"/>
          <p:cNvPicPr>
            <a:picLocks noChangeAspect="1"/>
          </p:cNvPicPr>
          <p:nvPr userDrawn="1"/>
        </p:nvPicPr>
        <p:blipFill>
          <a:blip r:embed="rId3" cstate="print"/>
          <a:srcRect t="7997" b="11500"/>
          <a:stretch>
            <a:fillRect/>
          </a:stretch>
        </p:blipFill>
        <p:spPr>
          <a:xfrm>
            <a:off x="7696200" y="76199"/>
            <a:ext cx="1115421" cy="1123951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266372" y="285750"/>
            <a:ext cx="6400800" cy="738664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100" b="1" dirty="0" smtClean="0">
                <a:latin typeface="Constantia" pitchFamily="18" charset="0"/>
              </a:rPr>
              <a:t>Ramakrishna Institute of Indic</a:t>
            </a:r>
            <a:r>
              <a:rPr lang="en-US" sz="2100" b="1" baseline="0" dirty="0" smtClean="0">
                <a:latin typeface="Constantia" pitchFamily="18" charset="0"/>
              </a:rPr>
              <a:t> Knowledge (RIIK)</a:t>
            </a:r>
          </a:p>
          <a:p>
            <a:pPr algn="ctr"/>
            <a:r>
              <a:rPr lang="en-US" sz="2100" b="1" baseline="0" dirty="0" smtClean="0">
                <a:latin typeface="Constantia" pitchFamily="18" charset="0"/>
              </a:rPr>
              <a:t>in collaboration with </a:t>
            </a:r>
            <a:r>
              <a:rPr lang="en-US" sz="2100" b="1" baseline="0" dirty="0" err="1" smtClean="0">
                <a:latin typeface="Constantia" pitchFamily="18" charset="0"/>
              </a:rPr>
              <a:t>Bharatiya</a:t>
            </a:r>
            <a:r>
              <a:rPr lang="en-US" sz="2100" b="1" baseline="0" dirty="0" smtClean="0">
                <a:latin typeface="Constantia" pitchFamily="18" charset="0"/>
              </a:rPr>
              <a:t> </a:t>
            </a:r>
            <a:r>
              <a:rPr lang="en-US" sz="2100" b="1" baseline="0" dirty="0" err="1" smtClean="0">
                <a:latin typeface="Constantia" pitchFamily="18" charset="0"/>
              </a:rPr>
              <a:t>Vidyacharcha</a:t>
            </a:r>
            <a:endParaRPr lang="en-US" sz="2100" b="1" dirty="0">
              <a:latin typeface="Constantia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1C01-0F67-46BF-AEDF-3943E3998686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C0A6-631A-4788-A948-F497FF54DBC2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7924800" cy="704850"/>
          </a:xfrm>
          <a:effectLst>
            <a:softEdge rad="3175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>
            <a:noAutofit/>
          </a:bodyPr>
          <a:lstStyle>
            <a:lvl1pPr>
              <a:defRPr sz="4000" b="1">
                <a:solidFill>
                  <a:srgbClr val="002060"/>
                </a:solidFill>
                <a:effectLst/>
                <a:latin typeface="Shonar Bangla" pitchFamily="34" charset="0"/>
                <a:cs typeface="Shonar Bangl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23950"/>
            <a:ext cx="8229600" cy="3581400"/>
          </a:xfrm>
          <a:ln>
            <a:noFill/>
          </a:ln>
          <a:effectLst/>
        </p:spPr>
        <p:txBody>
          <a:bodyPr/>
          <a:lstStyle>
            <a:lvl1pPr>
              <a:defRPr sz="2800" b="1">
                <a:solidFill>
                  <a:srgbClr val="800000"/>
                </a:solidFill>
                <a:latin typeface="Shonar Bangla" pitchFamily="34" charset="0"/>
                <a:cs typeface="Shonar Bangla" pitchFamily="34" charset="0"/>
              </a:defRPr>
            </a:lvl1pPr>
            <a:lvl2pPr>
              <a:buFont typeface="Arial" pitchFamily="34" charset="0"/>
              <a:buChar char="•"/>
              <a:defRPr b="1">
                <a:solidFill>
                  <a:srgbClr val="800000"/>
                </a:solidFill>
                <a:latin typeface="Shonar Bangla" pitchFamily="34" charset="0"/>
                <a:cs typeface="Shonar Bangla" pitchFamily="34" charset="0"/>
              </a:defRPr>
            </a:lvl2pPr>
            <a:lvl3pPr>
              <a:defRPr>
                <a:latin typeface="Shonar Bangla" pitchFamily="34" charset="0"/>
                <a:cs typeface="Shonar Bangla" pitchFamily="34" charset="0"/>
              </a:defRPr>
            </a:lvl3pPr>
            <a:lvl4pPr>
              <a:defRPr>
                <a:latin typeface="Shonar Bangla" pitchFamily="34" charset="0"/>
                <a:cs typeface="Shonar Bangla" pitchFamily="34" charset="0"/>
              </a:defRPr>
            </a:lvl4pPr>
            <a:lvl5pPr>
              <a:defRPr>
                <a:latin typeface="Shonar Bangla" pitchFamily="34" charset="0"/>
                <a:cs typeface="Shonar Bangl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4767263"/>
            <a:ext cx="2133600" cy="273844"/>
          </a:xfrm>
        </p:spPr>
        <p:txBody>
          <a:bodyPr/>
          <a:lstStyle/>
          <a:p>
            <a:fld id="{79275610-FEE0-4768-82EA-7BC901D27A49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0" y="4767263"/>
            <a:ext cx="2895600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77000" y="4771390"/>
            <a:ext cx="21336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44982-F66D-469D-8507-F6DD8F6FED7A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FDE4-C85F-4A6F-BBEF-4A2A7D2626B6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62A-C7CF-4F7F-84EA-232D93F6CEDF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A928-92E3-40D7-9296-6C55C96B89B2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31C8-1A88-4D7F-A25A-2F61091596CA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C1CF8-D351-4677-8CA0-F7BF071A6285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E0F9-2F05-4667-B45F-EB2938670609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858417.jpg"/>
          <p:cNvPicPr>
            <a:picLocks noChangeAspect="1"/>
          </p:cNvPicPr>
          <p:nvPr userDrawn="1"/>
        </p:nvPicPr>
        <p:blipFill>
          <a:blip r:embed="rId13">
            <a:lum bright="70000" contrast="-70000"/>
          </a:blip>
          <a:srcRect l="-248" t="23306" r="25247"/>
          <a:stretch>
            <a:fillRect/>
          </a:stretch>
        </p:blipFill>
        <p:spPr>
          <a:xfrm>
            <a:off x="-228600" y="-247650"/>
            <a:ext cx="9372600" cy="53911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25EFF-69D3-4C12-943C-11098EEE1BA1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304800" y="4583480"/>
            <a:ext cx="8305800" cy="560020"/>
            <a:chOff x="381000" y="4643448"/>
            <a:chExt cx="8305800" cy="560020"/>
          </a:xfrm>
        </p:grpSpPr>
        <p:sp>
          <p:nvSpPr>
            <p:cNvPr id="11" name="TextBox 10"/>
            <p:cNvSpPr txBox="1"/>
            <p:nvPr userDrawn="1"/>
          </p:nvSpPr>
          <p:spPr>
            <a:xfrm>
              <a:off x="381000" y="4649470"/>
              <a:ext cx="47244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900" b="1" dirty="0">
                <a:solidFill>
                  <a:srgbClr val="FFFF00"/>
                </a:solidFill>
                <a:latin typeface="Shonar Bangla" pitchFamily="34" charset="0"/>
                <a:cs typeface="Shonar Bangla" pitchFamily="34" charset="0"/>
              </a:endParaRPr>
            </a:p>
          </p:txBody>
        </p:sp>
        <p:sp>
          <p:nvSpPr>
            <p:cNvPr id="14" name="TextBox 13"/>
            <p:cNvSpPr txBox="1"/>
            <p:nvPr userDrawn="1"/>
          </p:nvSpPr>
          <p:spPr>
            <a:xfrm>
              <a:off x="5293360" y="4672770"/>
              <a:ext cx="15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000" b="1" dirty="0">
                <a:solidFill>
                  <a:srgbClr val="FFFF00"/>
                </a:solidFill>
              </a:endParaRPr>
            </a:p>
          </p:txBody>
        </p:sp>
        <p:sp>
          <p:nvSpPr>
            <p:cNvPr id="15" name="TextBox 14"/>
            <p:cNvSpPr txBox="1"/>
            <p:nvPr userDrawn="1"/>
          </p:nvSpPr>
          <p:spPr>
            <a:xfrm>
              <a:off x="7086600" y="4643448"/>
              <a:ext cx="1600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000" b="1" dirty="0">
                <a:solidFill>
                  <a:srgbClr val="FFFF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ভাষা এবং সংস্কৃত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47750"/>
            <a:ext cx="8229600" cy="3810000"/>
          </a:xfrm>
        </p:spPr>
        <p:txBody>
          <a:bodyPr>
            <a:normAutofit fontScale="70000" lnSpcReduction="20000"/>
          </a:bodyPr>
          <a:lstStyle/>
          <a:p>
            <a:r>
              <a:rPr lang="bn-IN" dirty="0" smtClean="0"/>
              <a:t>“মানুষের উচ্চারিত,অর্থবহ,বহুজনবদ্ধ ধ্বনিসমষ্টিই ভাষা।”</a:t>
            </a:r>
          </a:p>
          <a:p>
            <a:r>
              <a:rPr lang="bn-IN" dirty="0" smtClean="0"/>
              <a:t> “মনের ভাব প্রকাশের জন্য বাকযন্ত্রের সাহায্যে উচ্চারিত ধ্বনির দ্বারা নিষ্পন্ন, কোন বিশেষ জনসমাজে ব্যবহৃত, স্বতন্ত্রভাবে অবস্থিত তথা বাক্যে প্রযুক্ত শব্দ সমষ্টিকে ভাষা বলে।”</a:t>
            </a:r>
          </a:p>
          <a:p>
            <a:r>
              <a:rPr lang="bn-IN" dirty="0" smtClean="0"/>
              <a:t>সংস্কার শব্দের তাৎপর্য হল গুণ যুক্ত করা এবং দোষ দূর করা। এই ভাষা সংস্কৃত অর্থাৎ শুদ্ধ, দোষহীন এবং বহুগুণযু্ক্ত। রামায়ণেই এই ভাষার সংস্কৃত এরূপ নামকরণ আমরা দেখি। </a:t>
            </a:r>
          </a:p>
          <a:p>
            <a:r>
              <a:rPr lang="bn-IN" dirty="0" smtClean="0"/>
              <a:t>প্রত্যেক ভাষার মত সংস্কৃতভাষাতেও সুসমৃদ্ধ শব্দভাণ্ডার আছে। সংস্কৃতভাষায় উচ্চারিত বা লিখিত বাক্যসমূহের নির্দিষ্ট কিছু বৈশিষ্ট্য আছে। </a:t>
            </a:r>
          </a:p>
          <a:p>
            <a:r>
              <a:rPr lang="bn-IN" dirty="0" smtClean="0"/>
              <a:t>সংস্কৃতভাষার নিজস্ব কোনো লিপি নেই। বিভিন্ন লিপিতে বিভিন্ন সময়ে সংস্কৃতভাষা লেখা হয়েছে, বর্তমানেও লেখা হয়।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তিঙন্ত পদ বা ক্রিয়াপদ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n-IN" dirty="0" smtClean="0">
                <a:latin typeface="Shonar Bangla"/>
                <a:cs typeface="Shonar Bangla"/>
              </a:rPr>
              <a:t>ধাতুর সাথে তিঙ্ বিভক্তি যুক্ত হয়ে তিঙন্ত পদ তৈরী হয়। </a:t>
            </a:r>
          </a:p>
          <a:p>
            <a:r>
              <a:rPr lang="bn-IN" dirty="0" smtClean="0">
                <a:latin typeface="Shonar Bangla"/>
                <a:cs typeface="Shonar Bangla"/>
              </a:rPr>
              <a:t>তিঙ্ বলতে ১৮ টি প্রত্যয়কে বোঝায়। এগুলি ধাতুর পরে যুক্ত হয়। এগুলিকে বিভক্তি নামেও ডাকা হয়। </a:t>
            </a:r>
          </a:p>
          <a:p>
            <a:r>
              <a:rPr lang="bn-IN" dirty="0" smtClean="0">
                <a:latin typeface="Shonar Bangla"/>
                <a:cs typeface="Shonar Bangla"/>
              </a:rPr>
              <a:t>সুতরাং, ধাতুর সাথে ১৮ টি তিঙ্-বিভক্তির মধ্যে কোনো একটি তিঙ্-বিভক্তি যুক্ত হয়ে তিঙন্ত পদ তৈরী করে।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তিঙ্ বিভক্তি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133600" y="990598"/>
          <a:ext cx="4114800" cy="4019552"/>
        </p:xfrm>
        <a:graphic>
          <a:graphicData uri="http://schemas.openxmlformats.org/drawingml/2006/table">
            <a:tbl>
              <a:tblPr/>
              <a:tblGrid>
                <a:gridCol w="854016"/>
                <a:gridCol w="1009291"/>
                <a:gridCol w="1086927"/>
                <a:gridCol w="1164566"/>
              </a:tblGrid>
              <a:tr h="390682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bn-IN" sz="2000" b="1" kern="1200" dirty="0" smtClean="0">
                          <a:solidFill>
                            <a:schemeClr val="tx1"/>
                          </a:solidFill>
                          <a:latin typeface="Shonar Bangla" pitchFamily="34" charset="0"/>
                          <a:ea typeface="+mn-ea"/>
                          <a:cs typeface="Shonar Bangla" pitchFamily="34" charset="0"/>
                        </a:rPr>
                        <a:t>তিঙ্ বিভক্তি (১৮ টি)</a:t>
                      </a:r>
                      <a:endParaRPr lang="en-US" sz="2000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2887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পরস্মৈপদ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28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 Unicode MS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প্রথমপুরুষ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মধ্যমপুরুষ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উত্তমপুরুষ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628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একবচন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তিপ্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সিপ্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মিপ্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628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দ্বিবচন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তস্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থস্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বস্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628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বহুবচন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ঝি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থ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মস্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62887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আত্মনেপদ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28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Arial Unicode MS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প্রথমপুরুষ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মধ্যমপুরুষ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উত্তমপুরুষ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628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একবচন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ত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থাস্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ইট্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628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দ্বিবচন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আতাম্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আথাম্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বহি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628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বহুবচন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ঝ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ধ্বম্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6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মহিঙ্</a:t>
                      </a:r>
                      <a:endParaRPr lang="en-US" sz="16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বাক্যের প্রত্যেকটি একক পদ হবে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IN" dirty="0" smtClean="0"/>
              <a:t>ত্বং গৃহং গচ্ছ।</a:t>
            </a:r>
          </a:p>
          <a:p>
            <a:r>
              <a:rPr lang="bn-IN" dirty="0" smtClean="0"/>
              <a:t>ত্বম্ অস্মদ্ লেখনীঃ নযসি।</a:t>
            </a:r>
          </a:p>
          <a:p>
            <a:r>
              <a:rPr lang="bn-IN" dirty="0" smtClean="0"/>
              <a:t>রামঃ গৃহং গচ্ছতি।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ধাতুরূপ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08040" y="1200150"/>
          <a:ext cx="7192960" cy="3767458"/>
        </p:xfrm>
        <a:graphic>
          <a:graphicData uri="http://schemas.openxmlformats.org/drawingml/2006/table">
            <a:tbl>
              <a:tblPr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082331"/>
                <a:gridCol w="1801229"/>
                <a:gridCol w="430382"/>
                <a:gridCol w="1758988"/>
                <a:gridCol w="561888"/>
                <a:gridCol w="1558142"/>
              </a:tblGrid>
              <a:tr h="488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2000" b="1" dirty="0">
                          <a:latin typeface="Calibri"/>
                          <a:ea typeface="Times New Roman"/>
                          <a:cs typeface="Shonar Bangla"/>
                        </a:rPr>
                        <a:t>পুরুষ </a:t>
                      </a:r>
                      <a:r>
                        <a:rPr lang="en-US" sz="2000" b="1" dirty="0">
                          <a:latin typeface="Shonar Bangla"/>
                          <a:ea typeface="Times New Roman"/>
                          <a:cs typeface="Shonar Bangla"/>
                          <a:sym typeface="ZapfDingbats"/>
                        </a:rPr>
                        <a:t>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2000" b="1" dirty="0">
                          <a:latin typeface="Calibri"/>
                          <a:ea typeface="Times New Roman"/>
                          <a:cs typeface="Shonar Bangla"/>
                        </a:rPr>
                        <a:t>প্রথম পুরুষ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latin typeface="Shonar Bangla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2000" b="1" dirty="0">
                          <a:latin typeface="Calibri"/>
                          <a:ea typeface="Times New Roman"/>
                          <a:cs typeface="Shonar Bangla"/>
                        </a:rPr>
                        <a:t>মধ্যম পুরুষ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2000" b="1">
                          <a:latin typeface="Calibri"/>
                          <a:ea typeface="Times New Roman"/>
                          <a:cs typeface="Shonar Bangla"/>
                        </a:rPr>
                        <a:t>উত্তম পুরুষ</a:t>
                      </a:r>
                      <a:endParaRPr lang="en-US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</a:tr>
              <a:tr h="488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2000" b="1" dirty="0">
                          <a:latin typeface="Calibri"/>
                          <a:ea typeface="Times New Roman"/>
                          <a:cs typeface="Shonar Bangla"/>
                        </a:rPr>
                        <a:t>বচন </a:t>
                      </a:r>
                      <a:r>
                        <a:rPr lang="en-US" sz="2000" b="1" dirty="0">
                          <a:latin typeface="Shonar Bangla"/>
                          <a:ea typeface="Times New Roman"/>
                          <a:cs typeface="Shonar Bangla"/>
                          <a:sym typeface="ZapfDingbats"/>
                        </a:rPr>
                        <a:t>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8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Shonar Bangla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8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2000" b="1" dirty="0">
                          <a:latin typeface="Calibri"/>
                          <a:ea typeface="Times New Roman"/>
                          <a:cs typeface="Shonar Bangla"/>
                        </a:rPr>
                        <a:t>একবচন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2000" b="1" dirty="0">
                          <a:latin typeface="Calibri"/>
                          <a:ea typeface="Times New Roman"/>
                          <a:cs typeface="Shonar Bangla"/>
                        </a:rPr>
                        <a:t>খাদতি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B8B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2000" b="1" dirty="0">
                          <a:latin typeface="Calibri"/>
                          <a:ea typeface="Times New Roman"/>
                          <a:cs typeface="Shonar Bangla"/>
                        </a:rPr>
                        <a:t>খাদসি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2000" b="1" dirty="0">
                          <a:latin typeface="Calibri"/>
                          <a:ea typeface="Times New Roman"/>
                          <a:cs typeface="Shonar Bangla"/>
                        </a:rPr>
                        <a:t>খাদামি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D4B4"/>
                    </a:solidFill>
                  </a:tcPr>
                </a:tc>
              </a:tr>
              <a:tr h="268474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8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2000" b="1">
                          <a:latin typeface="Calibri"/>
                          <a:ea typeface="Times New Roman"/>
                          <a:cs typeface="Shonar Bangla"/>
                        </a:rPr>
                        <a:t>দ্বিবচন</a:t>
                      </a:r>
                      <a:endParaRPr lang="en-US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2000" b="1" dirty="0">
                          <a:latin typeface="Calibri"/>
                          <a:ea typeface="Times New Roman"/>
                          <a:cs typeface="Shonar Bangla"/>
                        </a:rPr>
                        <a:t>খাদতঃ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B8B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2000" b="1" dirty="0">
                          <a:latin typeface="Calibri"/>
                          <a:ea typeface="Times New Roman"/>
                          <a:cs typeface="Shonar Bangla"/>
                        </a:rPr>
                        <a:t>খাদথঃ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2000" b="1" dirty="0">
                          <a:latin typeface="Calibri"/>
                          <a:ea typeface="Times New Roman"/>
                          <a:cs typeface="Shonar Bangla"/>
                        </a:rPr>
                        <a:t>খাদাবঃ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D4B4"/>
                    </a:solidFill>
                  </a:tcPr>
                </a:tc>
              </a:tr>
              <a:tr h="488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latin typeface="Shonar Bangla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8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2000" b="1">
                          <a:latin typeface="Calibri"/>
                          <a:ea typeface="Times New Roman"/>
                          <a:cs typeface="Shonar Bangla"/>
                        </a:rPr>
                        <a:t>বহুবচন</a:t>
                      </a:r>
                      <a:endParaRPr lang="en-US" sz="2000" b="1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2000" b="1" dirty="0">
                          <a:latin typeface="Calibri"/>
                          <a:ea typeface="Times New Roman"/>
                          <a:cs typeface="Shonar Bangla"/>
                        </a:rPr>
                        <a:t>খাদন্তি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B8B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2000" b="1" dirty="0">
                          <a:latin typeface="Calibri"/>
                          <a:ea typeface="Times New Roman"/>
                          <a:cs typeface="Shonar Bangla"/>
                        </a:rPr>
                        <a:t>খাদথ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3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2000" b="1" dirty="0">
                          <a:latin typeface="Calibri"/>
                          <a:ea typeface="Times New Roman"/>
                          <a:cs typeface="Shonar Bangla"/>
                        </a:rPr>
                        <a:t>খাদামঃ</a:t>
                      </a:r>
                      <a:endParaRPr lang="en-US" sz="2000" b="1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D4B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077200" cy="1085850"/>
          </a:xfrm>
        </p:spPr>
        <p:txBody>
          <a:bodyPr/>
          <a:lstStyle/>
          <a:p>
            <a:r>
              <a:rPr lang="en-US" sz="3600" dirty="0" err="1" smtClean="0"/>
              <a:t>সংস্কৃত</a:t>
            </a:r>
            <a:r>
              <a:rPr lang="en-US" sz="3600" dirty="0" smtClean="0"/>
              <a:t> </a:t>
            </a:r>
            <a:r>
              <a:rPr lang="en-US" sz="3600" dirty="0" err="1" smtClean="0"/>
              <a:t>ভাষার</a:t>
            </a:r>
            <a:r>
              <a:rPr lang="en-US" sz="3600" dirty="0" smtClean="0"/>
              <a:t> </a:t>
            </a:r>
            <a:r>
              <a:rPr lang="en-US" sz="3600" dirty="0" err="1" smtClean="0"/>
              <a:t>সাধারণ</a:t>
            </a:r>
            <a:r>
              <a:rPr lang="en-US" sz="3600" dirty="0" smtClean="0"/>
              <a:t> </a:t>
            </a:r>
            <a:r>
              <a:rPr lang="en-US" sz="3600" dirty="0" err="1" smtClean="0"/>
              <a:t>বৈশিষ্ট্যসমূহ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46" y="1463834"/>
            <a:ext cx="8229600" cy="35814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endParaRPr lang="en-US" sz="4400" dirty="0">
              <a:solidFill>
                <a:srgbClr val="C00000"/>
              </a:solidFill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3500" dirty="0" err="1">
                <a:solidFill>
                  <a:srgbClr val="002060"/>
                </a:solidFill>
              </a:rPr>
              <a:t>দীপক</a:t>
            </a:r>
            <a:r>
              <a:rPr lang="en-US" sz="3500" dirty="0">
                <a:solidFill>
                  <a:srgbClr val="002060"/>
                </a:solidFill>
              </a:rPr>
              <a:t> </a:t>
            </a:r>
            <a:r>
              <a:rPr lang="en-US" sz="3500" dirty="0" err="1" smtClean="0">
                <a:solidFill>
                  <a:srgbClr val="002060"/>
                </a:solidFill>
              </a:rPr>
              <a:t>গড়াই</a:t>
            </a:r>
            <a:endParaRPr lang="en-US" sz="3500" dirty="0" smtClean="0">
              <a:solidFill>
                <a:srgbClr val="002060"/>
              </a:solidFill>
            </a:endParaRPr>
          </a:p>
          <a:p>
            <a:pPr algn="ctr">
              <a:spcBef>
                <a:spcPts val="0"/>
              </a:spcBef>
              <a:buNone/>
            </a:pPr>
            <a:endParaRPr lang="en-US" sz="4400" dirty="0">
              <a:solidFill>
                <a:srgbClr val="C00000"/>
              </a:solidFill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1900" dirty="0" err="1">
                <a:solidFill>
                  <a:srgbClr val="C00000"/>
                </a:solidFill>
              </a:rPr>
              <a:t>সহকারী</a:t>
            </a:r>
            <a:r>
              <a:rPr lang="en-US" sz="1900" dirty="0">
                <a:solidFill>
                  <a:srgbClr val="C00000"/>
                </a:solidFill>
              </a:rPr>
              <a:t> </a:t>
            </a:r>
            <a:r>
              <a:rPr lang="en-US" sz="1900" dirty="0" err="1">
                <a:solidFill>
                  <a:srgbClr val="C00000"/>
                </a:solidFill>
              </a:rPr>
              <a:t>অধ্যাপক</a:t>
            </a:r>
            <a:endParaRPr lang="en-US" sz="1900" dirty="0">
              <a:solidFill>
                <a:srgbClr val="C00000"/>
              </a:solidFill>
            </a:endParaRPr>
          </a:p>
          <a:p>
            <a:pPr algn="ctr">
              <a:spcBef>
                <a:spcPts val="0"/>
              </a:spcBef>
              <a:buNone/>
            </a:pPr>
            <a:endParaRPr lang="en-US" sz="1900" dirty="0">
              <a:solidFill>
                <a:srgbClr val="C00000"/>
              </a:solidFill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1900" dirty="0" err="1">
                <a:solidFill>
                  <a:srgbClr val="C00000"/>
                </a:solidFill>
              </a:rPr>
              <a:t>সংস্কৃত</a:t>
            </a:r>
            <a:r>
              <a:rPr lang="en-US" sz="1900" dirty="0">
                <a:solidFill>
                  <a:srgbClr val="C00000"/>
                </a:solidFill>
              </a:rPr>
              <a:t> </a:t>
            </a:r>
            <a:r>
              <a:rPr lang="en-US" sz="1900" dirty="0" err="1">
                <a:solidFill>
                  <a:srgbClr val="C00000"/>
                </a:solidFill>
              </a:rPr>
              <a:t>বিভাগ</a:t>
            </a:r>
            <a:r>
              <a:rPr lang="en-US" sz="1900" dirty="0">
                <a:solidFill>
                  <a:srgbClr val="C00000"/>
                </a:solidFill>
              </a:rPr>
              <a:t>,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1900" dirty="0">
                <a:solidFill>
                  <a:srgbClr val="C00000"/>
                </a:solidFill>
              </a:rPr>
              <a:t> 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1900" dirty="0" err="1">
                <a:solidFill>
                  <a:srgbClr val="C00000"/>
                </a:solidFill>
              </a:rPr>
              <a:t>বিজয়</a:t>
            </a:r>
            <a:r>
              <a:rPr lang="en-US" sz="1900" dirty="0">
                <a:solidFill>
                  <a:srgbClr val="C00000"/>
                </a:solidFill>
              </a:rPr>
              <a:t> </a:t>
            </a:r>
            <a:r>
              <a:rPr lang="en-US" sz="1900" dirty="0" err="1">
                <a:solidFill>
                  <a:srgbClr val="C00000"/>
                </a:solidFill>
              </a:rPr>
              <a:t>নারায়ণ</a:t>
            </a:r>
            <a:r>
              <a:rPr lang="en-US" sz="1900" dirty="0">
                <a:solidFill>
                  <a:srgbClr val="C00000"/>
                </a:solidFill>
              </a:rPr>
              <a:t> </a:t>
            </a:r>
            <a:r>
              <a:rPr lang="en-US" sz="1900" dirty="0" err="1">
                <a:solidFill>
                  <a:srgbClr val="C00000"/>
                </a:solidFill>
              </a:rPr>
              <a:t>মহাবিদ্যালয়</a:t>
            </a:r>
            <a:r>
              <a:rPr lang="en-US" dirty="0">
                <a:solidFill>
                  <a:srgbClr val="C00000"/>
                </a:solidFill>
              </a:rPr>
              <a:t> </a:t>
            </a:r>
            <a:endParaRPr lang="bn-IN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14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সংস্কৃতভাষায় শব্দ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n-IN" dirty="0" smtClean="0"/>
              <a:t>সংস্কৃতভাষার শব্দভাণ্ডার অত্যন্ত সমৃদ্ধ।</a:t>
            </a:r>
            <a:r>
              <a:rPr lang="en-US" dirty="0" smtClean="0"/>
              <a:t> </a:t>
            </a:r>
            <a:r>
              <a:rPr lang="bn-IN" dirty="0" smtClean="0"/>
              <a:t>সংস্কৃতভাষার শব্দসংখ্যা নিরূপণ করা কঠিন। সংস্কৃতভাষায় শব্দ অসীম বললেই যথার্থ হয়। </a:t>
            </a:r>
          </a:p>
          <a:p>
            <a:r>
              <a:rPr lang="bn-IN" dirty="0" smtClean="0"/>
              <a:t>সাধু বাংলাভাষায় ব্যবহৃত অধিকাংশ শব্দই সংস্কৃত শব্দ। তাই বাংলাভাষীদের সংস্কৃতভাষা শিখতে অসুবিধা হয় না।</a:t>
            </a:r>
          </a:p>
          <a:p>
            <a:r>
              <a:rPr lang="bn-IN" dirty="0" smtClean="0"/>
              <a:t>আমরা সংস্কৃতভাষায় শব্দ শেখার সময় তিনটি বিষয় নজরে রাখব – </a:t>
            </a:r>
          </a:p>
          <a:p>
            <a:pPr lvl="1"/>
            <a:r>
              <a:rPr lang="bn-IN" dirty="0" smtClean="0"/>
              <a:t>শব্দটির অর্থ</a:t>
            </a:r>
          </a:p>
          <a:p>
            <a:pPr lvl="1"/>
            <a:r>
              <a:rPr lang="bn-IN" dirty="0" smtClean="0"/>
              <a:t>শব্দটির লিঙ্গ </a:t>
            </a:r>
          </a:p>
          <a:p>
            <a:pPr lvl="1"/>
            <a:r>
              <a:rPr lang="bn-IN" dirty="0" smtClean="0"/>
              <a:t>শব্দটির শেষ স্বরবর্ণটি কি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সংস্কৃতভাষায় বাক্যের বৈশিষ্ট্য 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n-IN" dirty="0" smtClean="0"/>
              <a:t>আকাঙ্ক্ষা, যোগ্যতা এবং সন্নিধিবিশিষ্ট পদসমূহ হল বাক্য।</a:t>
            </a:r>
          </a:p>
          <a:p>
            <a:pPr lvl="1"/>
            <a:r>
              <a:rPr lang="bn-IN" dirty="0" smtClean="0"/>
              <a:t>আকাঙ্ক্ষা – একটি পদের আরেকটি পদের অপেক্ষা</a:t>
            </a:r>
          </a:p>
          <a:p>
            <a:pPr lvl="1"/>
            <a:r>
              <a:rPr lang="bn-IN" dirty="0" smtClean="0"/>
              <a:t>যোগ্যতা – অবাধিত অর্থের প্রতিপাদন</a:t>
            </a:r>
          </a:p>
          <a:p>
            <a:pPr lvl="1"/>
            <a:r>
              <a:rPr lang="bn-IN" dirty="0" smtClean="0"/>
              <a:t>সন্নিধি – অব্যবধানে উচ্চারণ</a:t>
            </a:r>
          </a:p>
          <a:p>
            <a:r>
              <a:rPr lang="bn-IN" dirty="0" smtClean="0"/>
              <a:t>সংক্ষিপ্ত করে বললে পদসমূহ হল বাক্য। </a:t>
            </a:r>
          </a:p>
          <a:p>
            <a:r>
              <a:rPr lang="bn-IN" dirty="0" smtClean="0"/>
              <a:t>নাপদং শাস্ত্রে প্রযুঞ্জীত – সংস্কৃতবাক্যে পদ ছাড়া অন্য কিছু প্রয়োগ করবে না।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সংস্কৃতভাষায় বাক্যের বৈশিষ্ট্য 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n-IN" dirty="0" smtClean="0"/>
              <a:t>অন্যান্য ভাষার মত সংস্কৃতভাষাতেও দুই ধরণের পদ পাওয়া যায় – নামপদ এবং ক্রিয়াপদ। </a:t>
            </a:r>
            <a:br>
              <a:rPr lang="bn-IN" dirty="0" smtClean="0"/>
            </a:br>
            <a:r>
              <a:rPr lang="bn-IN" dirty="0" smtClean="0"/>
              <a:t>রাম খায় – এখানে রাম হল নামপদ। খায় হল ক্রিয়াপদ।</a:t>
            </a:r>
          </a:p>
          <a:p>
            <a:r>
              <a:rPr lang="bn-IN" dirty="0" smtClean="0"/>
              <a:t>সংস্কৃতভাষায় নামপদকে বলে সুবন্ত এবং ক্রিয়াপদকে বলে তিঙন্ত। </a:t>
            </a:r>
            <a:br>
              <a:rPr lang="bn-IN" dirty="0" smtClean="0"/>
            </a:br>
            <a:r>
              <a:rPr lang="bn-IN" dirty="0" smtClean="0"/>
              <a:t>রামঃ খাদতি – এখানে রামঃ হল সুবন্ত পদ বা নামপদ, খাদতি হল তিঙন্ত পদ বা ক্রিয়াপদ। </a:t>
            </a:r>
          </a:p>
          <a:p>
            <a:r>
              <a:rPr lang="bn-IN" dirty="0" smtClean="0"/>
              <a:t>সংস্কৃতভাষায় বাক্য রচিত হলে সেই বাক্যের পদগুলি অবশ্যই সুবন্ত অথবা তিঙন্ত পদ হবে।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সংস্কৃতভাষায় বাক্যের বৈশিষ্ট্য 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n-IN" dirty="0" smtClean="0"/>
              <a:t>সংস্কৃতভাষায় পদের অর্থ সেই পদটি কোন স্থানে আছে সেই অনুসারে নির্ধারিত হয় না</a:t>
            </a:r>
            <a:r>
              <a:rPr lang="en-US" dirty="0" smtClean="0"/>
              <a:t>;</a:t>
            </a:r>
            <a:r>
              <a:rPr lang="bn-IN" dirty="0" smtClean="0"/>
              <a:t> পদটিতে থাকা বিভক্তির মাধ্যমে নির্ধারিত হয়। তাই </a:t>
            </a:r>
            <a:r>
              <a:rPr lang="bn-IN" dirty="0" smtClean="0">
                <a:solidFill>
                  <a:srgbClr val="7030A0"/>
                </a:solidFill>
              </a:rPr>
              <a:t>সংস্কৃতভাষায় বাক্য লিখলে পদগুলির ক্রমকে পরিবর্তন করা যায় এবং তার ফলে বাক্যের অর্থ পরিবর্তিত হয় না।</a:t>
            </a:r>
          </a:p>
          <a:p>
            <a:r>
              <a:rPr lang="en-US" dirty="0" smtClean="0"/>
              <a:t>Cat eats rat </a:t>
            </a:r>
            <a:r>
              <a:rPr lang="bn-IN" dirty="0" smtClean="0"/>
              <a:t>এর অর্থ এবং </a:t>
            </a:r>
            <a:r>
              <a:rPr lang="en-US" dirty="0" smtClean="0"/>
              <a:t>Rat eats cat </a:t>
            </a:r>
            <a:r>
              <a:rPr lang="bn-IN" dirty="0" smtClean="0"/>
              <a:t>এর অর্থ সমান নয়।</a:t>
            </a:r>
            <a:br>
              <a:rPr lang="bn-IN" dirty="0" smtClean="0"/>
            </a:br>
            <a:r>
              <a:rPr lang="bn-IN" dirty="0" smtClean="0"/>
              <a:t>কিন্তু বিডালঃ মূষিকম্ খাদতি, মূষিকম্ বিডালঃ খাদতি, খাদতি বিডালঃ মূষিকম্, বিডালঃ খাদতি মূষিকম্ – এই সমস্ত বাক্যের অর্থ এক। </a:t>
            </a:r>
          </a:p>
          <a:p>
            <a:r>
              <a:rPr lang="bn-IN" dirty="0" smtClean="0">
                <a:solidFill>
                  <a:schemeClr val="tx1"/>
                </a:solidFill>
              </a:rPr>
              <a:t>বিডালশব্দে মূষিকশব্দে এবং খাদ্-ধাতুর সাথে যুক্ত বিভক্তিগুলিই প্রত্যেকটি পদের অর্থ নির্ধারণ করেছে, পদগুলির স্থান নয়</a:t>
            </a:r>
            <a:r>
              <a:rPr lang="bn-IN" dirty="0" smtClean="0"/>
              <a:t>। </a:t>
            </a:r>
          </a:p>
          <a:p>
            <a:endParaRPr lang="b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সুবন্ত পদ বা নামপদ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n-IN" dirty="0" smtClean="0"/>
              <a:t>সংস্কৃতভাষায় পদের মূল হিসেবে আমরা শব্দ বা প্রাতিপদিক এবং ক্রিয়া বা ধাতুকে পাই। </a:t>
            </a:r>
            <a:br>
              <a:rPr lang="bn-IN" dirty="0" smtClean="0"/>
            </a:br>
            <a:r>
              <a:rPr lang="bn-IN" dirty="0" smtClean="0"/>
              <a:t>শব্দ </a:t>
            </a:r>
            <a:r>
              <a:rPr lang="bn-IN" dirty="0" smtClean="0">
                <a:latin typeface="Shonar Bangla"/>
                <a:cs typeface="Shonar Bangla"/>
              </a:rPr>
              <a:t>= প্রাতিপদিক, ক্রিয়া = ধাতু</a:t>
            </a:r>
          </a:p>
          <a:p>
            <a:r>
              <a:rPr lang="bn-IN" dirty="0" smtClean="0">
                <a:latin typeface="Shonar Bangla"/>
                <a:cs typeface="Shonar Bangla"/>
              </a:rPr>
              <a:t>শব্দ বা প্রাতিপদিকের সাথে সুপ্ বিভক্তি যুক্ত হয়ে সুবন্ত পদ তৈরী হয়। </a:t>
            </a:r>
          </a:p>
          <a:p>
            <a:r>
              <a:rPr lang="bn-IN" dirty="0" smtClean="0">
                <a:latin typeface="Shonar Bangla"/>
                <a:cs typeface="Shonar Bangla"/>
              </a:rPr>
              <a:t>সুপ্ বলতে ২১টি প্রত্যয়কে বোঝায়। এগুলি শব্দের পরে যুক্ত হয়। এগুলিকে বিভক্তি নামেও ডাকা হয়। </a:t>
            </a:r>
          </a:p>
          <a:p>
            <a:r>
              <a:rPr lang="bn-IN" dirty="0" smtClean="0">
                <a:latin typeface="Shonar Bangla"/>
                <a:cs typeface="Shonar Bangla"/>
              </a:rPr>
              <a:t>সুতরাং, শব্দের সাথে ২১টি সুপ্-বিভক্তির মধ্যে কোনো একটি সুপ্-বিভক্তি যুক্ত হয়ে সুবন্ত পদ তৈরী করে। </a:t>
            </a:r>
            <a:endParaRPr lang="en-IN" dirty="0" smtClean="0">
              <a:latin typeface="Shonar Bangla"/>
              <a:cs typeface="Shonar Bangla"/>
            </a:endParaRPr>
          </a:p>
          <a:p>
            <a:r>
              <a:rPr lang="bn-IN" dirty="0" smtClean="0">
                <a:latin typeface="Shonar Bangla"/>
                <a:cs typeface="Shonar Bangla"/>
              </a:rPr>
              <a:t>মহাকবিনা কালিদাসেন বিরচিতস্য রঘুবংশস্য মহাকাব্যস্য শ্লোকঃ অযম্।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সুপ্ বিভক্তি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1" y="1200150"/>
          <a:ext cx="3505200" cy="3581397"/>
        </p:xfrm>
        <a:graphic>
          <a:graphicData uri="http://schemas.openxmlformats.org/drawingml/2006/table">
            <a:tbl>
              <a:tblPr/>
              <a:tblGrid>
                <a:gridCol w="676442"/>
                <a:gridCol w="799432"/>
                <a:gridCol w="1038725"/>
                <a:gridCol w="990601"/>
              </a:tblGrid>
              <a:tr h="428543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bn-IN" sz="2000" b="1" kern="1200" dirty="0" smtClean="0">
                          <a:solidFill>
                            <a:schemeClr val="tx1"/>
                          </a:solidFill>
                          <a:latin typeface="Shonar Bangla" pitchFamily="34" charset="0"/>
                          <a:ea typeface="+mn-ea"/>
                          <a:cs typeface="Shonar Bangla" pitchFamily="34" charset="0"/>
                        </a:rPr>
                        <a:t>সুপ্ বিভক্তি (২১ টি)</a:t>
                      </a:r>
                      <a:endParaRPr lang="bn-IN" sz="2000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2854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bn-IN" sz="1800" b="1" dirty="0">
                        <a:solidFill>
                          <a:schemeClr val="tx2">
                            <a:lumMod val="90000"/>
                          </a:schemeClr>
                        </a:solidFill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একবচনে</a:t>
                      </a:r>
                      <a:endParaRPr lang="en-US" sz="1800" b="1" dirty="0">
                        <a:solidFill>
                          <a:schemeClr val="tx2">
                            <a:lumMod val="90000"/>
                          </a:schemeClr>
                        </a:solidFill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দ্বিবচনে</a:t>
                      </a:r>
                      <a:endParaRPr lang="en-US" sz="1800" b="1" dirty="0">
                        <a:solidFill>
                          <a:schemeClr val="tx2">
                            <a:lumMod val="90000"/>
                          </a:schemeClr>
                        </a:solidFill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বহুবচনে</a:t>
                      </a:r>
                      <a:endParaRPr lang="en-US" sz="1800" b="1" dirty="0">
                        <a:solidFill>
                          <a:schemeClr val="tx2">
                            <a:lumMod val="90000"/>
                          </a:schemeClr>
                        </a:solidFill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42854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প্রথমা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সু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ঔ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জস্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826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দ্বিতীয়া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অম্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ঔট্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শস্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826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তৃতীয়া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টা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ভ্যাম্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ভিস্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826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চতুর্থী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ঙে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ভ্যাম্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ভ্যস্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826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পঞ্চমী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ঙসি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ভ্যাম্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ভ্যস্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826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ষষ্ঠী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ঙস্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ওস্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আম্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826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সপ্তমী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ঙি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ওস্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সুপ্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23950"/>
          <a:ext cx="4038599" cy="3581397"/>
        </p:xfrm>
        <a:graphic>
          <a:graphicData uri="http://schemas.openxmlformats.org/drawingml/2006/table">
            <a:tbl>
              <a:tblPr/>
              <a:tblGrid>
                <a:gridCol w="1195693"/>
                <a:gridCol w="991300"/>
                <a:gridCol w="919764"/>
                <a:gridCol w="931842"/>
              </a:tblGrid>
              <a:tr h="428543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bn-IN" sz="2000" b="1" kern="1200" dirty="0" smtClean="0">
                          <a:solidFill>
                            <a:schemeClr val="tx1"/>
                          </a:solidFill>
                          <a:latin typeface="Shonar Bangla" pitchFamily="34" charset="0"/>
                          <a:ea typeface="+mn-ea"/>
                          <a:cs typeface="Shonar Bangla" pitchFamily="34" charset="0"/>
                        </a:rPr>
                        <a:t>নর-শব্দ বিভক্তিযুক্ত</a:t>
                      </a:r>
                      <a:r>
                        <a:rPr kumimoji="0" lang="bn-IN" sz="2000" b="1" kern="1200" baseline="0" dirty="0" smtClean="0">
                          <a:solidFill>
                            <a:schemeClr val="tx1"/>
                          </a:solidFill>
                          <a:latin typeface="Shonar Bangla" pitchFamily="34" charset="0"/>
                          <a:ea typeface="+mn-ea"/>
                          <a:cs typeface="Shonar Bangla" pitchFamily="34" charset="0"/>
                        </a:rPr>
                        <a:t> হলে</a:t>
                      </a:r>
                      <a:endParaRPr lang="bn-IN" sz="2000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2854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bn-IN" sz="1800" b="1" dirty="0">
                        <a:solidFill>
                          <a:schemeClr val="tx2">
                            <a:lumMod val="90000"/>
                          </a:schemeClr>
                        </a:solidFill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একবচনে</a:t>
                      </a:r>
                      <a:endParaRPr lang="en-US" sz="1800" b="1" dirty="0">
                        <a:solidFill>
                          <a:schemeClr val="tx2">
                            <a:lumMod val="90000"/>
                          </a:schemeClr>
                        </a:solidFill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দ্বিবচনে</a:t>
                      </a:r>
                      <a:endParaRPr lang="en-US" sz="1800" b="1" dirty="0">
                        <a:solidFill>
                          <a:schemeClr val="tx2">
                            <a:lumMod val="90000"/>
                          </a:schemeClr>
                        </a:solidFill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বহুবচনে</a:t>
                      </a:r>
                      <a:endParaRPr lang="en-US" sz="1800" b="1" dirty="0">
                        <a:solidFill>
                          <a:schemeClr val="tx2">
                            <a:lumMod val="90000"/>
                          </a:schemeClr>
                        </a:solidFill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noFill/>
                  </a:tcPr>
                </a:tc>
              </a:tr>
              <a:tr h="42854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প্রথমা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নর+সু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নর+ঔ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নর+জস্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826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দ্বিতীয়া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নর+অম্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নর+ঔট্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নর+শস্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826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তৃতীয়া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নর+টা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নর+ভ্যাম্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নর+ভিস্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826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চতুর্থী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নর+ঙে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নর+ভ্যাম্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নর+ভ্যস্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826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পঞ্চমী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নর+ঙসি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নর+ভ্যাম্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নর+ভ্যস্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826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ষষ্ঠী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নর+ঙস্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নর+ওস্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নর+আম্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3826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সপ্তমী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নর+ঙি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নর+ওস্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n-IN" sz="1800" b="1" dirty="0" smtClean="0">
                          <a:latin typeface="Shonar Bangla" pitchFamily="34" charset="0"/>
                          <a:ea typeface="Times New Roman"/>
                          <a:cs typeface="Shonar Bangla" pitchFamily="34" charset="0"/>
                        </a:rPr>
                        <a:t>নর+সুপ্</a:t>
                      </a:r>
                      <a:endParaRPr lang="en-US" sz="1800" b="1" dirty="0">
                        <a:latin typeface="Shonar Bangla" pitchFamily="34" charset="0"/>
                        <a:ea typeface="Times New Roman"/>
                        <a:cs typeface="Shonar Bangl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শব্দরূপ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1" y="742950"/>
          <a:ext cx="5410199" cy="4216773"/>
        </p:xfrm>
        <a:graphic>
          <a:graphicData uri="http://schemas.openxmlformats.org/drawingml/2006/table">
            <a:tbl>
              <a:tblPr/>
              <a:tblGrid>
                <a:gridCol w="663514"/>
                <a:gridCol w="1317685"/>
                <a:gridCol w="1314670"/>
                <a:gridCol w="2114330"/>
              </a:tblGrid>
              <a:tr h="24840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বিভক্তি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একবচন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দ্বিবচন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বহুবচন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4968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প্রথমা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নরঃ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একজন মানুষ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নরৌ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দুজন মানুষ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নরাঃ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অনেক মানুষ </a:t>
                      </a:r>
                      <a:r>
                        <a:rPr lang="en-IN" sz="1400" dirty="0">
                          <a:solidFill>
                            <a:srgbClr val="000000"/>
                          </a:solidFill>
                          <a:latin typeface="Shonar Bangla"/>
                          <a:ea typeface="Times New Roman"/>
                          <a:cs typeface="Mangal"/>
                        </a:rPr>
                        <a:t>/ </a:t>
                      </a: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মানুষেরা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68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দ্বিতীয়া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নরম্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একজন মানুষকে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নরৌ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দুজন মানুষকে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নরান্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অনেক মানুষকে </a:t>
                      </a:r>
                      <a:r>
                        <a:rPr lang="en-IN" sz="1400" dirty="0">
                          <a:solidFill>
                            <a:srgbClr val="000000"/>
                          </a:solidFill>
                          <a:latin typeface="Shonar Bangla"/>
                          <a:ea typeface="Times New Roman"/>
                          <a:cs typeface="Mangal"/>
                        </a:rPr>
                        <a:t>/ </a:t>
                      </a: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মানুষদেরকে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68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তৃতীয়া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নরেণ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একজন মানুষের দ্বারা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নরাভ্যাম্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দুজন মানুষের দ্বারা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নরৈঃ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অনেক মানুষের দ্বারা </a:t>
                      </a:r>
                      <a:r>
                        <a:rPr lang="en-IN" sz="1400" dirty="0">
                          <a:solidFill>
                            <a:srgbClr val="000000"/>
                          </a:solidFill>
                          <a:latin typeface="Shonar Bangla"/>
                          <a:ea typeface="Times New Roman"/>
                          <a:cs typeface="Mangal"/>
                        </a:rPr>
                        <a:t>/ </a:t>
                      </a: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মানুষদের </a:t>
                      </a:r>
                      <a:r>
                        <a:rPr lang="bn-IN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দ্বারা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68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চতুর্থী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নরায়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একজন মানুষের জন্য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নরাভ্যাম্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দুজন মানুষের জন্য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নরেভ্যঃ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অনেক মানুষের জন্য </a:t>
                      </a:r>
                      <a:r>
                        <a:rPr lang="en-IN" sz="1400" dirty="0">
                          <a:solidFill>
                            <a:srgbClr val="000000"/>
                          </a:solidFill>
                          <a:latin typeface="Shonar Bangla"/>
                          <a:ea typeface="Times New Roman"/>
                          <a:cs typeface="Mangal"/>
                        </a:rPr>
                        <a:t>/ </a:t>
                      </a: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মানুষদের জন্য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68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পঞ্চমী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নরাত্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একজন মানুষের থেকে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নরাভ্যাম্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দুজন মানুষের থেকে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নরেভ্যঃ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অনেক মানুষের থেকে </a:t>
                      </a:r>
                      <a:r>
                        <a:rPr lang="en-IN" sz="1400" dirty="0">
                          <a:solidFill>
                            <a:srgbClr val="000000"/>
                          </a:solidFill>
                          <a:latin typeface="Shonar Bangla"/>
                          <a:ea typeface="Times New Roman"/>
                          <a:cs typeface="Mangal"/>
                        </a:rPr>
                        <a:t>/ </a:t>
                      </a: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মানুষদের থেকে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68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ষষ্ঠী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নরস্য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একজন মানুষের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নরযোঃ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দুজন মানুষের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নরাণাম্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অনেক মানুষের </a:t>
                      </a:r>
                      <a:r>
                        <a:rPr lang="en-IN" sz="1400" dirty="0">
                          <a:solidFill>
                            <a:srgbClr val="000000"/>
                          </a:solidFill>
                          <a:latin typeface="Shonar Bangla"/>
                          <a:ea typeface="Times New Roman"/>
                          <a:cs typeface="Mangal"/>
                        </a:rPr>
                        <a:t>/ </a:t>
                      </a: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মানুষদের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68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সপ্তমী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নরে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একজন মানুষে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নরযোঃ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দুজন মানুষে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নরেষু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অনেক মানুষে </a:t>
                      </a:r>
                      <a:r>
                        <a:rPr lang="en-IN" sz="1400" dirty="0">
                          <a:solidFill>
                            <a:srgbClr val="000000"/>
                          </a:solidFill>
                          <a:latin typeface="Shonar Bangla"/>
                          <a:ea typeface="Times New Roman"/>
                          <a:cs typeface="Mangal"/>
                        </a:rPr>
                        <a:t>/ </a:t>
                      </a: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মানুষগুলিতে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495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সম্বোধনে প্রথমা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হে নর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হে মানুষ</a:t>
                      </a:r>
                      <a:endParaRPr lang="en-US" sz="14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হে নরৌ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হে দুজন মানুষ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হে নরাঃ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হে অনেক মানুষ </a:t>
                      </a:r>
                      <a:r>
                        <a:rPr lang="en-IN" sz="1400" dirty="0">
                          <a:solidFill>
                            <a:srgbClr val="000000"/>
                          </a:solidFill>
                          <a:latin typeface="Shonar Bangla"/>
                          <a:ea typeface="Times New Roman"/>
                          <a:cs typeface="Mangal"/>
                        </a:rPr>
                        <a:t>/ </a:t>
                      </a:r>
                      <a:r>
                        <a:rPr lang="bn-IN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Shonar Bangla"/>
                        </a:rPr>
                        <a:t>হে মানুষেরা</a:t>
                      </a:r>
                      <a:endParaRPr lang="en-US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655</Words>
  <Application>Microsoft Office PowerPoint</Application>
  <PresentationFormat>On-screen Show (16:9)</PresentationFormat>
  <Paragraphs>242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 Unicode MS</vt:lpstr>
      <vt:lpstr>Arial</vt:lpstr>
      <vt:lpstr>Calibri</vt:lpstr>
      <vt:lpstr>Constantia</vt:lpstr>
      <vt:lpstr>Mangal</vt:lpstr>
      <vt:lpstr>Shonar Bangla</vt:lpstr>
      <vt:lpstr>Times New Roman</vt:lpstr>
      <vt:lpstr>ZapfDingbats</vt:lpstr>
      <vt:lpstr>Office Theme</vt:lpstr>
      <vt:lpstr>ভাষা এবং সংস্কৃত</vt:lpstr>
      <vt:lpstr>সংস্কৃত ভাষার সাধারণ বৈশিষ্ট্যসমূহ</vt:lpstr>
      <vt:lpstr>সংস্কৃতভাষায় শব্দ</vt:lpstr>
      <vt:lpstr>সংস্কৃতভাষায় বাক্যের বৈশিষ্ট্য ১</vt:lpstr>
      <vt:lpstr>সংস্কৃতভাষায় বাক্যের বৈশিষ্ট্য ২</vt:lpstr>
      <vt:lpstr>সংস্কৃতভাষায় বাক্যের বৈশিষ্ট্য ৩</vt:lpstr>
      <vt:lpstr>সুবন্ত পদ বা নামপদ</vt:lpstr>
      <vt:lpstr>সুপ্ বিভক্তি</vt:lpstr>
      <vt:lpstr>শব্দরূপ</vt:lpstr>
      <vt:lpstr>তিঙন্ত পদ বা ক্রিয়াপদ</vt:lpstr>
      <vt:lpstr>তিঙ্ বিভক্তি</vt:lpstr>
      <vt:lpstr>বাক্যের প্রত্যেকটি একক পদ হবে</vt:lpstr>
      <vt:lpstr>ধাতুরূপ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Vivek</dc:creator>
  <cp:lastModifiedBy>Raibatak</cp:lastModifiedBy>
  <cp:revision>23</cp:revision>
  <dcterms:created xsi:type="dcterms:W3CDTF">2006-08-16T00:00:00Z</dcterms:created>
  <dcterms:modified xsi:type="dcterms:W3CDTF">2025-02-06T16:04:31Z</dcterms:modified>
</cp:coreProperties>
</file>